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1371600" y="2286000"/>
            <a:ext cx="914400" cy="54864"/>
          </a:xfrm>
          <a:prstGeom prst="rect">
            <a:avLst/>
          </a:prstGeom>
          <a:solidFill>
            <a:srgbClr val="2E86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371600" y="2468880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000" b="1">
                <a:solidFill>
                  <a:srgbClr val="FFFFFF"/>
                </a:solidFill>
                <a:latin typeface="Noto Sans TC"/>
              </a:defRPr>
            </a:pPr>
            <a:r>
              <a:t>系統截圖參考指南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291840"/>
            <a:ext cx="91440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0">
                <a:solidFill>
                  <a:srgbClr val="7F8C8D"/>
                </a:solidFill>
                <a:latin typeface="Noto Sans TC"/>
              </a:defRPr>
            </a:pPr>
            <a:r>
              <a:t>IOMD2 個案系統 ｜ ERP 管理系統 ｜ 計畫書內頁範例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411480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7F8C8D"/>
                </a:solidFill>
                <a:latin typeface="Noto Sans TC"/>
              </a:defRPr>
            </a:pPr>
            <a:r>
              <a:t>Wayne AI Corp  |  2026年3月  |  元喻機械實際截圖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92240"/>
            <a:ext cx="13716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7F8C8D"/>
                </a:solidFill>
                <a:latin typeface="Noto Sans TC"/>
              </a:defRPr>
            </a:pPr>
            <a:r>
              <a:t>1/10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263B"/>
                </a:solidFill>
                <a:latin typeface="Noto Sans TC"/>
              </a:defRPr>
            </a:pPr>
            <a:r>
              <a:t>工作流程總結 — 從 ERP 到政府網站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188720"/>
            <a:ext cx="2286000" cy="457200"/>
          </a:xfrm>
          <a:prstGeom prst="round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FFFFFF"/>
                </a:solidFill>
                <a:latin typeface="Noto Sans TC"/>
              </a:defRPr>
            </a:pPr>
            <a:r>
              <a:t>1. ERP 建案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22860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1B263B"/>
                </a:solidFill>
                <a:latin typeface="Noto Sans TC"/>
              </a:defRPr>
            </a:pPr>
            <a:r>
              <a:t>案件中心建立新案件</a:t>
            </a:r>
            <a:br/>
            <a:r>
              <a:t>指派 PM 負責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17520" y="1188720"/>
            <a:ext cx="2286000" cy="457200"/>
          </a:xfrm>
          <a:prstGeom prst="roundRect">
            <a:avLst/>
          </a:prstGeom>
          <a:solidFill>
            <a:srgbClr val="2E86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FFFFFF"/>
                </a:solidFill>
                <a:latin typeface="Noto Sans TC"/>
              </a:defRPr>
            </a:pPr>
            <a:r>
              <a:t>2. 收集資料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7520" y="1828800"/>
            <a:ext cx="22860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1B263B"/>
                </a:solidFill>
                <a:latin typeface="Noto Sans TC"/>
              </a:defRPr>
            </a:pPr>
            <a:r>
              <a:t>PM 進客戶 LINE 群</a:t>
            </a:r>
            <a:br/>
            <a:r>
              <a:t>收集公司資料+文件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77840" y="1188720"/>
            <a:ext cx="2286000" cy="457200"/>
          </a:xfrm>
          <a:prstGeom prst="roundRect">
            <a:avLst/>
          </a:prstGeom>
          <a:solidFill>
            <a:srgbClr val="8E44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FFFFFF"/>
                </a:solidFill>
                <a:latin typeface="Noto Sans TC"/>
              </a:defRPr>
            </a:pPr>
            <a:r>
              <a:t>3. 寫計畫書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1828800"/>
            <a:ext cx="22860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1B263B"/>
                </a:solidFill>
                <a:latin typeface="Noto Sans TC"/>
              </a:defRPr>
            </a:pPr>
            <a:r>
              <a:t>AI 代理人自動撰寫</a:t>
            </a:r>
            <a:br/>
            <a:r>
              <a:t>Excel→Word 產出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38160" y="1188720"/>
            <a:ext cx="2286000" cy="457200"/>
          </a:xfrm>
          <a:prstGeom prst="roundRect">
            <a:avLst/>
          </a:prstGeom>
          <a:solidFill>
            <a:srgbClr val="F39C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FFFFFF"/>
                </a:solidFill>
                <a:latin typeface="Noto Sans TC"/>
              </a:defRPr>
            </a:pPr>
            <a:r>
              <a:t>4. 填政府網站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38160" y="1828800"/>
            <a:ext cx="22860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1B263B"/>
                </a:solidFill>
                <a:latin typeface="Noto Sans TC"/>
              </a:defRPr>
            </a:pPr>
            <a:r>
              <a:t>PM 登入 IOMD2</a:t>
            </a:r>
            <a:br/>
            <a:r>
              <a:t>對照 ERP 資料填入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515600" y="1188720"/>
            <a:ext cx="2286000" cy="457200"/>
          </a:xfrm>
          <a:prstGeom prst="roundRect">
            <a:avLst/>
          </a:prstGeom>
          <a:solidFill>
            <a:srgbClr val="E74C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>
                <a:solidFill>
                  <a:srgbClr val="FFFFFF"/>
                </a:solidFill>
                <a:latin typeface="Noto Sans TC"/>
              </a:defRPr>
            </a:pPr>
            <a:r>
              <a:t>5. 送審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15600" y="1828800"/>
            <a:ext cx="22860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1B263B"/>
                </a:solidFill>
                <a:latin typeface="Noto Sans TC"/>
              </a:defRPr>
            </a:pPr>
            <a:r>
              <a:t>確認無誤後送件</a:t>
            </a:r>
            <a:br/>
            <a:r>
              <a:t>一家公司 $2,000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1188720"/>
            <a:ext cx="457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7F8C8D"/>
                </a:solidFill>
                <a:latin typeface="Noto Sans TC"/>
              </a:defRPr>
            </a:pPr>
            <a:r>
              <a:t>→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03520" y="1188720"/>
            <a:ext cx="457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7F8C8D"/>
                </a:solidFill>
                <a:latin typeface="Noto Sans TC"/>
              </a:defRPr>
            </a:pPr>
            <a:r>
              <a:t>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63840" y="1188720"/>
            <a:ext cx="457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7F8C8D"/>
                </a:solidFill>
                <a:latin typeface="Noto Sans TC"/>
              </a:defRPr>
            </a:pPr>
            <a:r>
              <a:t>→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41280" y="1188720"/>
            <a:ext cx="457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7F8C8D"/>
                </a:solidFill>
                <a:latin typeface="Noto Sans TC"/>
              </a:defRPr>
            </a:pPr>
            <a:r>
              <a:t>→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3474720"/>
            <a:ext cx="109728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1B263B"/>
                </a:solidFill>
                <a:latin typeface="Noto Sans TC"/>
              </a:defRPr>
            </a:pPr>
            <a:r>
              <a:t>重點說明：</a:t>
            </a:r>
            <a:br/>
            <a:br/>
            <a:r>
              <a:t>• IOMD2 個案系統：6 個 Tab、200+ 欄位，每個欄位都要正確填入</a:t>
            </a:r>
            <a:br/>
            <a:r>
              <a:t>• 資料來源：ERP 系統中的案件資料（公司基本資料、計畫內容、經費預算等）</a:t>
            </a:r>
            <a:br/>
            <a:r>
              <a:t>• PM 核對流程：從 LINE 群收集 → ERP 建檔 → 對照計畫書 → 填入政府網站</a:t>
            </a:r>
            <a:br/>
            <a:r>
              <a:t>• 計費方式：填完一家公司的政府網站 = $2,000（聯盟案 = 家數 × $2,000）</a:t>
            </a:r>
            <a:br/>
            <a:r>
              <a:t>• 每完成 5 間即可請款一次</a:t>
            </a:r>
            <a:br/>
            <a:r>
              <a:t>• 每個案子分配後只有 48 小時完成，逾時換人處理</a:t>
            </a:r>
            <a:br/>
            <a:br/>
            <a:r>
              <a:t>• 個案補助（IOMD2）：最高 500 萬，補助 50%</a:t>
            </a:r>
            <a:br/>
            <a:r>
              <a:t>• 納管案：最高 300 萬</a:t>
            </a:r>
            <a:br/>
            <a:r>
              <a:t>• 聯盟案（TIIP）：最高 4,000 萬，多家公司聯合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15600" y="6492240"/>
            <a:ext cx="13716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7F8C8D"/>
                </a:solidFill>
                <a:latin typeface="Noto Sans TC"/>
              </a:defRPr>
            </a:pPr>
            <a:r>
              <a:t>10/10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263B"/>
                </a:solidFill>
                <a:latin typeface="Noto Sans TC"/>
              </a:defRPr>
            </a:pPr>
            <a:r>
              <a:t>這份工作在做什麼？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6858000" cy="530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1B263B"/>
                </a:solidFill>
                <a:latin typeface="Noto Sans TC"/>
              </a:defRPr>
            </a:pPr>
            <a:r>
              <a:t>我們公司協助客戶申請政府補助計畫（個案最高500萬、聯盟案最高4,000萬）。</a:t>
            </a:r>
            <a:br/>
            <a:r>
              <a:t>計畫書由公司內部撰寫部門完成後，遠端PM的工作流程如下：</a:t>
            </a:r>
            <a:br/>
            <a:br/>
            <a:r>
              <a:t>1. 進入客戶的LINE群組，跟客戶索取所需文件</a:t>
            </a:r>
            <a:br/>
            <a:r>
              <a:t>   （公司登記證、營業額證明、設備報價單、研發人員名冊等）</a:t>
            </a:r>
            <a:br/>
            <a:br/>
            <a:r>
              <a:t>2. 核對計畫書內容，確認計畫書上寫的公司資料、經費金額、</a:t>
            </a:r>
            <a:br/>
            <a:r>
              <a:t>   人員配置跟客戶提供的原始文件完全一致（不能有任何錯誤）</a:t>
            </a:r>
            <a:br/>
            <a:br/>
            <a:r>
              <a:t>3. 登入政府網站（IOMD2 / TIIP），把計畫書和客戶資料</a:t>
            </a:r>
            <a:br/>
            <a:r>
              <a:t>   逐欄位填入政府系統（IOMD2有6個Tab、共200多個欄位）</a:t>
            </a:r>
            <a:br/>
            <a:br/>
            <a:r>
              <a:t>4. 上傳附件（計畫書PDF、公司文件、財務報表等）</a:t>
            </a:r>
            <a:br/>
            <a:br/>
            <a:r>
              <a:t>5. 確認無誤後送件審查</a:t>
            </a:r>
            <a:br/>
            <a:br/>
            <a:r>
              <a:t>獎金與規則：</a:t>
            </a:r>
            <a:br/>
            <a:r>
              <a:t>  完成一家公司的填報 = $2,000</a:t>
            </a:r>
            <a:br/>
            <a:r>
              <a:t>  聯盟案 = 主導廠商 + 聯合業者家數 × $2,000</a:t>
            </a:r>
            <a:br/>
            <a:r>
              <a:t>  每完成 5 間即可請款一次</a:t>
            </a:r>
            <a:br/>
            <a:r>
              <a:t>  每個案子分配後只有 48 小時完成，逾時將換人處理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2400" y="914400"/>
            <a:ext cx="3931920" cy="320040"/>
          </a:xfrm>
          <a:prstGeom prst="roundRect">
            <a:avLst/>
          </a:prstGeom>
          <a:solidFill>
            <a:srgbClr val="2E86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相關政府網站連結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1371600"/>
            <a:ext cx="4114800" cy="530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1B263B"/>
                </a:solidFill>
                <a:latin typeface="Noto Sans TC"/>
              </a:defRPr>
            </a:pPr>
            <a:r>
              <a:t>個案補助（IOMD2）</a:t>
            </a:r>
            <a:br/>
            <a:r>
              <a:t>https://citd.ekm.org.tw/IOMD2/UserOn.html</a:t>
            </a:r>
            <a:br/>
            <a:r>
              <a:t>  經濟部產業發展署</a:t>
            </a:r>
            <a:br/>
            <a:r>
              <a:t>  產業升級創新平台輔導計畫</a:t>
            </a:r>
            <a:br/>
            <a:r>
              <a:t>  最高補助 500萬（補助50%）</a:t>
            </a:r>
            <a:br/>
            <a:br/>
            <a:r>
              <a:t>聯盟案（TIIP）</a:t>
            </a:r>
            <a:br/>
            <a:r>
              <a:t>https://tiip-online.itnet.org.tw/</a:t>
            </a:r>
            <a:br/>
            <a:r>
              <a:t>  經濟部產業發展署</a:t>
            </a:r>
            <a:br/>
            <a:r>
              <a:t>  提升產業競爭力研發轉型支持</a:t>
            </a:r>
            <a:br/>
            <a:r>
              <a:t>  產業聯盟線上申請系統</a:t>
            </a:r>
            <a:br/>
            <a:r>
              <a:t>  最高補助 4,000萬</a:t>
            </a:r>
            <a:br/>
            <a:br/>
            <a:r>
              <a:t>納管案</a:t>
            </a:r>
            <a:br/>
            <a:r>
              <a:t>  經濟部中小及新創企業署</a:t>
            </a:r>
            <a:br/>
            <a:r>
              <a:t>  小型企業創新研發計畫</a:t>
            </a:r>
            <a:br/>
            <a:r>
              <a:t>  最高補助 300萬</a:t>
            </a:r>
            <a:br/>
            <a:br/>
            <a:r>
              <a:t>ERP 系統（牙東KPI）</a:t>
            </a:r>
            <a:br/>
            <a:r>
              <a:t>  公司內部案件管理平台</a:t>
            </a:r>
            <a:br/>
            <a:r>
              <a:t>  核對資料、追蹤進度用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0" y="6492240"/>
            <a:ext cx="13716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7F8C8D"/>
                </a:solidFill>
                <a:latin typeface="Noto Sans TC"/>
              </a:defRPr>
            </a:pPr>
            <a:r>
              <a:t>2/10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2E86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263B"/>
                </a:solidFill>
                <a:latin typeface="Noto Sans TC"/>
              </a:defRPr>
            </a:pPr>
            <a:r>
              <a:t>IOMD2 個案系統 — 登入頁面 &amp; 主頁面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005840"/>
            <a:ext cx="3657600" cy="320040"/>
          </a:xfrm>
          <a:prstGeom prst="roundRect">
            <a:avLst/>
          </a:prstGeom>
          <a:solidFill>
            <a:srgbClr val="2E86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IOMD2 登入頁面</a:t>
            </a:r>
          </a:p>
        </p:txBody>
      </p:sp>
      <p:pic>
        <p:nvPicPr>
          <p:cNvPr id="6" name="Picture 5" descr="00_login_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320"/>
            <a:ext cx="5029200" cy="398949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60720" y="1005840"/>
            <a:ext cx="4572000" cy="320040"/>
          </a:xfrm>
          <a:prstGeom prst="round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登入後主頁面 — 元喻機械（2026/03/28）</a:t>
            </a:r>
          </a:p>
        </p:txBody>
      </p:sp>
      <p:pic>
        <p:nvPicPr>
          <p:cNvPr id="8" name="Picture 7" descr="full_01_dash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0" y="1417320"/>
            <a:ext cx="5943600" cy="34991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303520"/>
            <a:ext cx="109728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1B263B"/>
                </a:solidFill>
                <a:latin typeface="Noto Sans TC"/>
              </a:defRPr>
            </a:pPr>
            <a:r>
              <a:t>左：IOMD2 登入頁（統一編號 + 密碼 + 驗證碼）。帳號 = 公司統編，需客戶提供密碼。</a:t>
            </a:r>
            <a:br/>
            <a:r>
              <a:t>右：元喻機械登入後主頁。狀態「資格審查中」，可看到：計畫填寫、計畫狀態、補件、相關文件下載、委員審查建議。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15600" y="6492240"/>
            <a:ext cx="13716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7F8C8D"/>
                </a:solidFill>
                <a:latin typeface="Noto Sans TC"/>
              </a:defRPr>
            </a:pPr>
            <a:r>
              <a:t>3/10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2E86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263B"/>
                </a:solidFill>
                <a:latin typeface="Noto Sans TC"/>
              </a:defRPr>
            </a:pPr>
            <a:r>
              <a:t>IOMD2 個案系統 — 計畫填寫（元喻機械）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005840"/>
            <a:ext cx="7315200" cy="320040"/>
          </a:xfrm>
          <a:prstGeom prst="roundRect">
            <a:avLst/>
          </a:prstGeom>
          <a:solidFill>
            <a:srgbClr val="2E86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計畫填寫頁面 — 114年 智慧化飛輪加工產線升級多功能設備導入計畫</a:t>
            </a:r>
          </a:p>
        </p:txBody>
      </p:sp>
      <p:pic>
        <p:nvPicPr>
          <p:cNvPr id="6" name="Picture 5" descr="full_02_plan_fo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320"/>
            <a:ext cx="8229600" cy="5111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1120" y="1371600"/>
            <a:ext cx="292608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1B263B"/>
                </a:solidFill>
                <a:latin typeface="Noto Sans TC"/>
              </a:defRPr>
            </a:pPr>
            <a:r>
              <a:t>元喻機械真實案件</a:t>
            </a:r>
            <a:br/>
            <a:br/>
            <a:r>
              <a:t>計畫資訊：</a:t>
            </a:r>
            <a:br/>
            <a:r>
              <a:t>• 年度：114</a:t>
            </a:r>
            <a:br/>
            <a:r>
              <a:t>• 名稱：智慧化飛輪加工</a:t>
            </a:r>
            <a:br/>
            <a:r>
              <a:t>  產線升級多功能設備</a:t>
            </a:r>
            <a:br/>
            <a:r>
              <a:t>  導入計畫</a:t>
            </a:r>
            <a:br/>
            <a:r>
              <a:t>• 編號：20250909S02001</a:t>
            </a:r>
            <a:br/>
            <a:r>
              <a:t>• 送件日：2025/09/09</a:t>
            </a:r>
            <a:br/>
            <a:r>
              <a:t>• 狀態：資格審查中</a:t>
            </a:r>
            <a:br/>
            <a:br/>
            <a:r>
              <a:t>已送出申請書</a:t>
            </a:r>
            <a:br/>
            <a:r>
              <a:t>包含附件一～附件七</a:t>
            </a:r>
            <a:br/>
            <a:r>
              <a:t>及預覽計畫書功能</a:t>
            </a:r>
            <a:br/>
            <a:br/>
            <a:r>
              <a:t>PM 需要填報的就是</a:t>
            </a:r>
            <a:br/>
            <a:r>
              <a:t>這些頁面上的所有欄位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0" y="6492240"/>
            <a:ext cx="13716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7F8C8D"/>
                </a:solidFill>
                <a:latin typeface="Noto Sans TC"/>
              </a:defRPr>
            </a:pPr>
            <a:r>
              <a:t>4/10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2E86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263B"/>
                </a:solidFill>
                <a:latin typeface="Noto Sans TC"/>
              </a:defRPr>
            </a:pPr>
            <a:r>
              <a:t>IOMD2 個案系統 — Tab 1 公司基本資料（已填入範例）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005840"/>
            <a:ext cx="4572000" cy="320040"/>
          </a:xfrm>
          <a:prstGeom prst="roundRect">
            <a:avLst/>
          </a:prstGeom>
          <a:solidFill>
            <a:srgbClr val="2E86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Tab 1：公司/計畫基本資料（共 35 個欄位）</a:t>
            </a:r>
          </a:p>
        </p:txBody>
      </p:sp>
      <p:pic>
        <p:nvPicPr>
          <p:cNvPr id="6" name="Picture 5" descr="03_tab1_filled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320"/>
            <a:ext cx="7315200" cy="8090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6720" y="1371600"/>
            <a:ext cx="3657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1B263B"/>
                </a:solidFill>
                <a:latin typeface="Noto Sans TC"/>
              </a:defRPr>
            </a:pPr>
            <a:r>
              <a:t>這是已填入資料的畫面</a:t>
            </a:r>
            <a:br/>
            <a:br/>
            <a:r>
              <a:t>Tab 1 需要填入的欄位：</a:t>
            </a:r>
            <a:br/>
            <a:r>
              <a:t>• 計畫名稱、計畫主持人</a:t>
            </a:r>
            <a:br/>
            <a:r>
              <a:t>• 計畫起始日~結束日</a:t>
            </a:r>
            <a:br/>
            <a:r>
              <a:t>• 聯絡電話、Email</a:t>
            </a:r>
            <a:br/>
            <a:r>
              <a:t>• 計畫補助款（千元）</a:t>
            </a:r>
            <a:br/>
            <a:r>
              <a:t>• 計畫自籌款（千元）</a:t>
            </a:r>
            <a:br/>
            <a:r>
              <a:t>• 實收資本額、營業額</a:t>
            </a:r>
            <a:br/>
            <a:r>
              <a:t>• 員工人數（男/女）</a:t>
            </a:r>
            <a:br/>
            <a:r>
              <a:t>• 登記地址、通訊地址</a:t>
            </a:r>
            <a:br/>
            <a:r>
              <a:t>• 產業領域</a:t>
            </a:r>
            <a:br/>
            <a:r>
              <a:t>• 代表人、工廠登記證號</a:t>
            </a:r>
            <a:br/>
            <a:r>
              <a:t>• 主要產品或服務</a:t>
            </a:r>
            <a:br/>
            <a:r>
              <a:t>• 企業規模</a:t>
            </a:r>
            <a:br/>
            <a:r>
              <a:t>• 受美國關稅影響樣態</a:t>
            </a:r>
            <a:br/>
            <a:br/>
            <a:r>
              <a:t>每個欄位都需要正確填入！</a:t>
            </a:r>
            <a:br/>
            <a:r>
              <a:t>6 個 Tab 共約 200+ 欄位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0" y="6492240"/>
            <a:ext cx="13716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7F8C8D"/>
                </a:solidFill>
                <a:latin typeface="Noto Sans TC"/>
              </a:defRPr>
            </a:pPr>
            <a:r>
              <a:t>5/10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2E86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263B"/>
                </a:solidFill>
                <a:latin typeface="Noto Sans TC"/>
              </a:defRPr>
            </a:pPr>
            <a:r>
              <a:t>IOMD2 個案系統 — Tab 5 經費總表（已填入範例）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005840"/>
            <a:ext cx="4572000" cy="320040"/>
          </a:xfrm>
          <a:prstGeom prst="roundRect">
            <a:avLst/>
          </a:prstGeom>
          <a:solidFill>
            <a:srgbClr val="2E86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Tab 5：經費明細 — 8 大會計科目（千元）</a:t>
            </a:r>
          </a:p>
        </p:txBody>
      </p:sp>
      <p:pic>
        <p:nvPicPr>
          <p:cNvPr id="6" name="Picture 5" descr="62_final_check_tab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320"/>
            <a:ext cx="7315200" cy="5402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6720" y="1371600"/>
            <a:ext cx="3657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1B263B"/>
                </a:solidFill>
                <a:latin typeface="Noto Sans TC"/>
              </a:defRPr>
            </a:pPr>
            <a:r>
              <a:t>經費總表是最關鍵的頁面</a:t>
            </a:r>
            <a:br/>
            <a:br/>
            <a:r>
              <a:t>8 大會計科目：</a:t>
            </a:r>
            <a:br/>
            <a:r>
              <a:t>1. 人事費（研發/顧問）</a:t>
            </a:r>
            <a:br/>
            <a:r>
              <a:t>2. 消耗性器材及原材料</a:t>
            </a:r>
            <a:br/>
            <a:r>
              <a:t>3. 全新設備購置費</a:t>
            </a:r>
            <a:br/>
            <a:r>
              <a:t>4. 設備使用/維護/租賃費</a:t>
            </a:r>
            <a:br/>
            <a:r>
              <a:t>5. 無形資產引進費</a:t>
            </a:r>
            <a:br/>
            <a:r>
              <a:t>   - 專利申請費</a:t>
            </a:r>
            <a:br/>
            <a:r>
              <a:t>   - 委託研究費</a:t>
            </a:r>
            <a:br/>
            <a:r>
              <a:t>   - 驗證費</a:t>
            </a:r>
            <a:br/>
            <a:r>
              <a:t>6. 行銷布局費</a:t>
            </a:r>
            <a:br/>
            <a:r>
              <a:t>7. 差旅費（國內/國外）</a:t>
            </a:r>
            <a:br/>
            <a:br/>
            <a:r>
              <a:t>每項分「補助款」「自籌款」</a:t>
            </a:r>
            <a:br/>
            <a:r>
              <a:t>補助比例須 ≤ 50%</a:t>
            </a:r>
            <a:br/>
            <a:br/>
            <a:r>
              <a:t>合計必須 = 計畫總經費</a:t>
            </a:r>
            <a:br/>
            <a:r>
              <a:t>這是 PM 最需要核對的頁面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0" y="6492240"/>
            <a:ext cx="13716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7F8C8D"/>
                </a:solidFill>
                <a:latin typeface="Noto Sans TC"/>
              </a:defRPr>
            </a:pPr>
            <a:r>
              <a:t>6/10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263B"/>
                </a:solidFill>
                <a:latin typeface="Noto Sans TC"/>
              </a:defRPr>
            </a:pPr>
            <a:r>
              <a:t>ERP 管理系統 — 案件中心 &amp; 資料收集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005840"/>
            <a:ext cx="3200400" cy="320040"/>
          </a:xfrm>
          <a:prstGeom prst="round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案件中心（主畫面）</a:t>
            </a:r>
          </a:p>
        </p:txBody>
      </p:sp>
      <p:pic>
        <p:nvPicPr>
          <p:cNvPr id="6" name="Picture 5" descr="03_案件中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320"/>
            <a:ext cx="5486400" cy="260889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217920" y="1005840"/>
            <a:ext cx="3200400" cy="320040"/>
          </a:xfrm>
          <a:prstGeom prst="round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ERP 功能列表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1463040"/>
            <a:ext cx="50292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1B263B"/>
                </a:solidFill>
                <a:latin typeface="Noto Sans TC"/>
              </a:defRPr>
            </a:pPr>
            <a:r>
              <a:t>ERP 系統是中央管理平台</a:t>
            </a:r>
            <a:br/>
            <a:r>
              <a:t>（牙東KPI 系統）</a:t>
            </a:r>
            <a:br/>
            <a:br/>
            <a:r>
              <a:t>左側選單功能：</a:t>
            </a:r>
            <a:br/>
            <a:r>
              <a:t>• 案件中心 — 所有案件總覽</a:t>
            </a:r>
            <a:br/>
            <a:r>
              <a:t>• 資料收集中心 — PM 收集客戶資料</a:t>
            </a:r>
            <a:br/>
            <a:r>
              <a:t>• 寫案進度管理 — 計畫書撰寫追蹤</a:t>
            </a:r>
            <a:br/>
            <a:r>
              <a:t>• 審理進度追蹤 — 送審後的進度</a:t>
            </a:r>
            <a:br/>
            <a:r>
              <a:t>• 簽約作業 — 通過後簽約流程</a:t>
            </a:r>
            <a:br/>
            <a:r>
              <a:t>• 專案執行階段 — 執行中案件</a:t>
            </a:r>
            <a:br/>
            <a:r>
              <a:t>• 歷史結案記錄 — 已完成案件</a:t>
            </a:r>
            <a:br/>
            <a:br/>
            <a:r>
              <a:t>儀表板顯示：</a:t>
            </a:r>
            <a:br/>
            <a:r>
              <a:t>• 全系統案件總覽</a:t>
            </a:r>
            <a:br/>
            <a:r>
              <a:t>  建案件 109 / 待分配 2 / 資料收集 30</a:t>
            </a:r>
            <a:br/>
            <a:r>
              <a:t>  寫案中 20 / 審核/簽約 36 / 執行 7</a:t>
            </a:r>
            <a:br/>
            <a:r>
              <a:t>• KPI 績效、待辦清單</a:t>
            </a:r>
            <a:br/>
            <a:r>
              <a:t>• 逾期提醒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0" y="6492240"/>
            <a:ext cx="13716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7F8C8D"/>
                </a:solidFill>
                <a:latin typeface="Noto Sans TC"/>
              </a:defRPr>
            </a:pPr>
            <a:r>
              <a:t>7/10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263B"/>
                </a:solidFill>
                <a:latin typeface="Noto Sans TC"/>
              </a:defRPr>
            </a:pPr>
            <a:r>
              <a:t>ERP 系統 — 更多功能頁面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005840"/>
            <a:ext cx="2743200" cy="320040"/>
          </a:xfrm>
          <a:prstGeom prst="round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資料收集中心</a:t>
            </a:r>
          </a:p>
        </p:txBody>
      </p:sp>
      <p:pic>
        <p:nvPicPr>
          <p:cNvPr id="6" name="Picture 5" descr="04_資料收集中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74720" cy="16523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97680" y="1005840"/>
            <a:ext cx="2743200" cy="320040"/>
          </a:xfrm>
          <a:prstGeom prst="round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寫案進度管理</a:t>
            </a:r>
          </a:p>
        </p:txBody>
      </p:sp>
      <p:pic>
        <p:nvPicPr>
          <p:cNvPr id="8" name="Picture 7" descr="05_寫案進度管理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1371600"/>
            <a:ext cx="3474720" cy="165230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138160" y="1005840"/>
            <a:ext cx="2743200" cy="320040"/>
          </a:xfrm>
          <a:prstGeom prst="round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審理進度追蹤</a:t>
            </a:r>
          </a:p>
        </p:txBody>
      </p:sp>
      <p:pic>
        <p:nvPicPr>
          <p:cNvPr id="10" name="Picture 9" descr="06_審理進度追蹤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0" y="1371600"/>
            <a:ext cx="3474720" cy="165230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3749039"/>
            <a:ext cx="2743200" cy="320040"/>
          </a:xfrm>
          <a:prstGeom prst="round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簽約作業</a:t>
            </a:r>
          </a:p>
        </p:txBody>
      </p:sp>
      <p:pic>
        <p:nvPicPr>
          <p:cNvPr id="12" name="Picture 11" descr="07_簽約作業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114800"/>
            <a:ext cx="3474720" cy="165230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297680" y="3749039"/>
            <a:ext cx="2743200" cy="320040"/>
          </a:xfrm>
          <a:prstGeom prst="round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專案執行階段</a:t>
            </a:r>
          </a:p>
        </p:txBody>
      </p:sp>
      <p:pic>
        <p:nvPicPr>
          <p:cNvPr id="14" name="Picture 13" descr="08_專案執行階段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680" y="4114800"/>
            <a:ext cx="3474720" cy="165230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138160" y="3749039"/>
            <a:ext cx="2743200" cy="320040"/>
          </a:xfrm>
          <a:prstGeom prst="round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歷史結案記錄</a:t>
            </a:r>
          </a:p>
        </p:txBody>
      </p:sp>
      <p:pic>
        <p:nvPicPr>
          <p:cNvPr id="16" name="Picture 15" descr="09_歷史結案記錄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160" y="4114800"/>
            <a:ext cx="3474720" cy="16523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15600" y="6492240"/>
            <a:ext cx="13716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7F8C8D"/>
                </a:solidFill>
                <a:latin typeface="Noto Sans TC"/>
              </a:defRPr>
            </a:pPr>
            <a:r>
              <a:t>8/10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263B"/>
                </a:solidFill>
                <a:latin typeface="Noto Sans TC"/>
              </a:defRPr>
            </a:pPr>
            <a:r>
              <a:t>計畫書內頁範例 — AI 自動產出的圖表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005840"/>
            <a:ext cx="4572000" cy="320040"/>
          </a:xfrm>
          <a:prstGeom prst="roundRect">
            <a:avLst/>
          </a:prstGeom>
          <a:solidFill>
            <a:srgbClr val="8E44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壹、公司概況 — 主要產品線展示</a:t>
            </a:r>
          </a:p>
        </p:txBody>
      </p:sp>
      <p:pic>
        <p:nvPicPr>
          <p:cNvPr id="6" name="Picture 5" descr="01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320"/>
            <a:ext cx="5486400" cy="29925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217920" y="1005840"/>
            <a:ext cx="4572000" cy="320040"/>
          </a:xfrm>
          <a:prstGeom prst="roundRect">
            <a:avLst/>
          </a:prstGeom>
          <a:solidFill>
            <a:srgbClr val="2E86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/>
          <a:lstStyle/>
          <a:p>
            <a:pPr algn="ctr">
              <a:defRPr sz="1100" b="1">
                <a:solidFill>
                  <a:srgbClr val="FFFFFF"/>
                </a:solidFill>
                <a:latin typeface="Noto Sans TC"/>
              </a:defRPr>
            </a:pPr>
            <a:r>
              <a:t>貳、計畫架構樹狀圖</a:t>
            </a:r>
          </a:p>
        </p:txBody>
      </p:sp>
      <p:pic>
        <p:nvPicPr>
          <p:cNvPr id="8" name="Picture 7" descr="02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417320"/>
            <a:ext cx="5486400" cy="2992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303520"/>
            <a:ext cx="109728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1B263B"/>
                </a:solidFill>
                <a:latin typeface="Noto Sans TC"/>
              </a:defRPr>
            </a:pPr>
            <a:r>
              <a:t>這些圖是 AI（Gemini Pro）根據計畫書內容自動生成的，會插入到 Word 計畫書對應章節中。</a:t>
            </a:r>
            <a:br/>
            <a:r>
              <a:t>左：公司概況章節 — 展示公司主要產品和技術規格。  右：研發內容章節 — 計畫架構和分項工作。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15600" y="6492240"/>
            <a:ext cx="13716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7F8C8D"/>
                </a:solidFill>
                <a:latin typeface="Noto Sans TC"/>
              </a:defRPr>
            </a:pPr>
            <a:r>
              <a:t>9/10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